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notesMasterIdLst>
    <p:notesMasterId r:id="rId12"/>
  </p:notesMasterIdLst>
  <p:sldIdLst>
    <p:sldId id="351" r:id="rId2"/>
    <p:sldId id="352" r:id="rId3"/>
    <p:sldId id="353" r:id="rId4"/>
    <p:sldId id="354" r:id="rId5"/>
    <p:sldId id="355" r:id="rId6"/>
    <p:sldId id="356" r:id="rId7"/>
    <p:sldId id="358" r:id="rId8"/>
    <p:sldId id="390" r:id="rId9"/>
    <p:sldId id="391" r:id="rId10"/>
    <p:sldId id="389"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93A7D249-DE8C-49A8-AEB3-7A9FBB5A5444}">
          <p14:sldIdLst>
            <p14:sldId id="351"/>
            <p14:sldId id="352"/>
            <p14:sldId id="353"/>
            <p14:sldId id="354"/>
            <p14:sldId id="355"/>
            <p14:sldId id="356"/>
            <p14:sldId id="358"/>
            <p14:sldId id="390"/>
            <p14:sldId id="391"/>
            <p14:sldId id="389"/>
          </p14:sldIdLst>
        </p14:section>
        <p14:section name="مقطع بدون عنوان" id="{3FED5C56-AA3D-4D9B-81BC-1EB9469FC787}">
          <p14:sldIdLst/>
        </p14:section>
        <p14:section name="مقطع بدون عنوان" id="{E8A11B2B-A223-4270-8B6F-7DF3D5719415}">
          <p14:sldIdLst/>
        </p14:section>
        <p14:section name="مقطع بدون عنوان" id="{4D5065B4-C471-4296-8169-360F758A88B2}">
          <p14:sldIdLst/>
        </p14:section>
        <p14:section name="مقطع بدون عنوان" id="{E56C352F-EBB6-4B8C-9A0B-D6F99697F1C3}">
          <p14:sldIdLst/>
        </p14:section>
        <p14:section name="مقطع بدون عنوان" id="{6195D626-D5F4-4455-8120-9C5A621D8FE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90" d="100"/>
          <a:sy n="90" d="100"/>
        </p:scale>
        <p:origin x="-8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E8151D8-D9A9-4855-95A7-DC95696E2DD3}" type="datetimeFigureOut">
              <a:rPr lang="ar-IQ" smtClean="0"/>
              <a:t>21/04/1441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53A60DC-1738-41CC-B48F-1B9207958531}" type="slidenum">
              <a:rPr lang="ar-IQ" smtClean="0"/>
              <a:t>‹#›</a:t>
            </a:fld>
            <a:endParaRPr lang="ar-IQ"/>
          </a:p>
        </p:txBody>
      </p:sp>
    </p:spTree>
    <p:extLst>
      <p:ext uri="{BB962C8B-B14F-4D97-AF65-F5344CB8AC3E}">
        <p14:creationId xmlns:p14="http://schemas.microsoft.com/office/powerpoint/2010/main" val="387922959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589EAE74-F455-4AC8-AC55-86F83287B249}" type="datetimeFigureOut">
              <a:rPr lang="ar-IQ" smtClean="0"/>
              <a:t>21/04/1441</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DA85208D-3618-42A0-8918-4973BD9E8FE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9EAE74-F455-4AC8-AC55-86F83287B249}" type="datetimeFigureOut">
              <a:rPr lang="ar-IQ" smtClean="0"/>
              <a:t>21/04/1441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9EAE74-F455-4AC8-AC55-86F83287B249}" type="datetimeFigureOut">
              <a:rPr lang="ar-IQ" smtClean="0"/>
              <a:t>21/04/1441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589EAE74-F455-4AC8-AC55-86F83287B249}" type="datetimeFigureOut">
              <a:rPr lang="ar-IQ" smtClean="0"/>
              <a:t>21/04/1441</a:t>
            </a:fld>
            <a:endParaRPr lang="ar-IQ"/>
          </a:p>
        </p:txBody>
      </p:sp>
      <p:sp>
        <p:nvSpPr>
          <p:cNvPr id="9" name="عنصر نائب لرقم الشريحة 8"/>
          <p:cNvSpPr>
            <a:spLocks noGrp="1"/>
          </p:cNvSpPr>
          <p:nvPr>
            <p:ph type="sldNum" sz="quarter" idx="15"/>
          </p:nvPr>
        </p:nvSpPr>
        <p:spPr/>
        <p:txBody>
          <a:bodyPr rtlCol="0"/>
          <a:lstStyle/>
          <a:p>
            <a:fld id="{DA85208D-3618-42A0-8918-4973BD9E8FEC}" type="slidenum">
              <a:rPr lang="ar-IQ" smtClean="0"/>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589EAE74-F455-4AC8-AC55-86F83287B249}" type="datetimeFigureOut">
              <a:rPr lang="ar-IQ" smtClean="0"/>
              <a:t>21/04/1441</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DA85208D-3618-42A0-8918-4973BD9E8FEC}"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589EAE74-F455-4AC8-AC55-86F83287B249}" type="datetimeFigureOut">
              <a:rPr lang="ar-IQ" smtClean="0"/>
              <a:t>21/04/1441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A85208D-3618-42A0-8918-4973BD9E8FEC}" type="slidenum">
              <a:rPr lang="ar-IQ" smtClean="0"/>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589EAE74-F455-4AC8-AC55-86F83287B249}" type="datetimeFigureOut">
              <a:rPr lang="ar-IQ" smtClean="0"/>
              <a:t>21/04/1441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A85208D-3618-42A0-8918-4973BD9E8FEC}" type="slidenum">
              <a:rPr lang="ar-IQ" smtClean="0"/>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589EAE74-F455-4AC8-AC55-86F83287B249}" type="datetimeFigureOut">
              <a:rPr lang="ar-IQ" smtClean="0"/>
              <a:t>21/04/1441</a:t>
            </a:fld>
            <a:endParaRPr lang="ar-IQ"/>
          </a:p>
        </p:txBody>
      </p:sp>
      <p:sp>
        <p:nvSpPr>
          <p:cNvPr id="7" name="عنصر نائب لرقم الشريحة 6"/>
          <p:cNvSpPr>
            <a:spLocks noGrp="1"/>
          </p:cNvSpPr>
          <p:nvPr>
            <p:ph type="sldNum" sz="quarter" idx="11"/>
          </p:nvPr>
        </p:nvSpPr>
        <p:spPr/>
        <p:txBody>
          <a:bodyPr rtlCol="0"/>
          <a:lstStyle/>
          <a:p>
            <a:fld id="{DA85208D-3618-42A0-8918-4973BD9E8FEC}" type="slidenum">
              <a:rPr lang="ar-IQ" smtClean="0"/>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9EAE74-F455-4AC8-AC55-86F83287B249}" type="datetimeFigureOut">
              <a:rPr lang="ar-IQ" smtClean="0"/>
              <a:t>21/04/1441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589EAE74-F455-4AC8-AC55-86F83287B249}" type="datetimeFigureOut">
              <a:rPr lang="ar-IQ" smtClean="0"/>
              <a:t>21/04/1441</a:t>
            </a:fld>
            <a:endParaRPr lang="ar-IQ"/>
          </a:p>
        </p:txBody>
      </p:sp>
      <p:sp>
        <p:nvSpPr>
          <p:cNvPr id="22" name="عنصر نائب لرقم الشريحة 21"/>
          <p:cNvSpPr>
            <a:spLocks noGrp="1"/>
          </p:cNvSpPr>
          <p:nvPr>
            <p:ph type="sldNum" sz="quarter" idx="15"/>
          </p:nvPr>
        </p:nvSpPr>
        <p:spPr/>
        <p:txBody>
          <a:bodyPr rtlCol="0"/>
          <a:lstStyle/>
          <a:p>
            <a:fld id="{DA85208D-3618-42A0-8918-4973BD9E8FEC}" type="slidenum">
              <a:rPr lang="ar-IQ" smtClean="0"/>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589EAE74-F455-4AC8-AC55-86F83287B249}" type="datetimeFigureOut">
              <a:rPr lang="ar-IQ" smtClean="0"/>
              <a:t>21/04/1441</a:t>
            </a:fld>
            <a:endParaRPr lang="ar-IQ"/>
          </a:p>
        </p:txBody>
      </p:sp>
      <p:sp>
        <p:nvSpPr>
          <p:cNvPr id="18" name="عنصر نائب لرقم الشريحة 17"/>
          <p:cNvSpPr>
            <a:spLocks noGrp="1"/>
          </p:cNvSpPr>
          <p:nvPr>
            <p:ph type="sldNum" sz="quarter" idx="11"/>
          </p:nvPr>
        </p:nvSpPr>
        <p:spPr/>
        <p:txBody>
          <a:bodyPr rtlCol="0"/>
          <a:lstStyle/>
          <a:p>
            <a:fld id="{DA85208D-3618-42A0-8918-4973BD9E8FEC}" type="slidenum">
              <a:rPr lang="ar-IQ" smtClean="0"/>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89EAE74-F455-4AC8-AC55-86F83287B249}" type="datetimeFigureOut">
              <a:rPr lang="ar-IQ" smtClean="0"/>
              <a:t>21/04/1441</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A85208D-3618-42A0-8918-4973BD9E8FE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المحاضرة الرابعة/</a:t>
            </a:r>
            <a:r>
              <a:rPr lang="en-US" dirty="0"/>
              <a:t/>
            </a:r>
            <a:br>
              <a:rPr lang="en-US" dirty="0"/>
            </a:br>
            <a:r>
              <a:rPr lang="ar-IQ" b="1" dirty="0"/>
              <a:t>العهدين الدوليين الخاصين بحقوق الانسان</a:t>
            </a:r>
            <a:endParaRPr lang="ar-IQ" dirty="0"/>
          </a:p>
        </p:txBody>
      </p:sp>
      <p:sp>
        <p:nvSpPr>
          <p:cNvPr id="3" name="عنصر نائب للمحتوى 2"/>
          <p:cNvSpPr>
            <a:spLocks noGrp="1"/>
          </p:cNvSpPr>
          <p:nvPr>
            <p:ph sz="quarter" idx="1"/>
          </p:nvPr>
        </p:nvSpPr>
        <p:spPr/>
        <p:txBody>
          <a:bodyPr>
            <a:normAutofit fontScale="92500" lnSpcReduction="20000"/>
          </a:bodyPr>
          <a:lstStyle/>
          <a:p>
            <a:r>
              <a:rPr lang="ar-IQ" b="1" dirty="0"/>
              <a:t> </a:t>
            </a:r>
            <a:endParaRPr lang="en-US" dirty="0"/>
          </a:p>
          <a:p>
            <a:r>
              <a:rPr lang="ar-IQ" b="1" dirty="0"/>
              <a:t>أولاً: العهد الدولي الخاص </a:t>
            </a:r>
            <a:r>
              <a:rPr lang="ar-IQ" b="1" dirty="0" err="1"/>
              <a:t>باالحقوق</a:t>
            </a:r>
            <a:r>
              <a:rPr lang="ar-IQ" b="1" dirty="0"/>
              <a:t> المدنية والسياسية عام 1966 .</a:t>
            </a:r>
            <a:endParaRPr lang="en-US" dirty="0"/>
          </a:p>
          <a:p>
            <a:r>
              <a:rPr lang="ar-IQ" b="1" dirty="0"/>
              <a:t>  </a:t>
            </a:r>
            <a:r>
              <a:rPr lang="ar-IQ" dirty="0"/>
              <a:t>  تم وضع هذا العهد أو المشروع من قبل لجنة حقوق الانسان عام 1954، وتم احالة المشروع الى الجمعية العامة والتي وافقت وفتحت باب التوقيع عليه عام 1966، وأصبح نافذاً عام 1976، بعدما صادقت عليه (35) دولة، وهو الحد الادنى اللازم </a:t>
            </a:r>
            <a:r>
              <a:rPr lang="ar-IQ" dirty="0" err="1"/>
              <a:t>لنفاذه</a:t>
            </a:r>
            <a:r>
              <a:rPr lang="ar-IQ" dirty="0"/>
              <a:t>. والبروتوكول الاختياري الملحق </a:t>
            </a:r>
            <a:r>
              <a:rPr lang="ar-IQ" dirty="0" err="1"/>
              <a:t>باالعهد</a:t>
            </a:r>
            <a:r>
              <a:rPr lang="ar-IQ" dirty="0"/>
              <a:t> الدولي الخاص بالحقوق المدنية والسياسية عام 1966 : أعتمد البروتوكول بقرار الجمعية العامة للأمم المتحدة رقم 2200ألف (د-21 ) عام 1966 ، ودخل البروتوكول حيز النفاذ في الوقت نفسه الذي دخل فيه العهد الخاص </a:t>
            </a:r>
            <a:r>
              <a:rPr lang="ar-IQ" dirty="0" err="1"/>
              <a:t>باالحقوق</a:t>
            </a:r>
            <a:r>
              <a:rPr lang="ar-IQ" dirty="0"/>
              <a:t> المدنية والسياسية حيز النفاذ، أي عام  1976 ، وتتعهد الدول المنضمة الى البروتوكول بتمكين اللجنة المعنية بحقوق الانسان من القيام وفقاً لأحكام العهد، </a:t>
            </a:r>
            <a:r>
              <a:rPr lang="ar-IQ" dirty="0" err="1"/>
              <a:t>بأستلام</a:t>
            </a:r>
            <a:r>
              <a:rPr lang="ar-IQ" dirty="0"/>
              <a:t> والنظر </a:t>
            </a:r>
            <a:r>
              <a:rPr lang="ar-IQ" dirty="0" err="1"/>
              <a:t>باالرسائل</a:t>
            </a:r>
            <a:r>
              <a:rPr lang="ar-IQ" dirty="0"/>
              <a:t> المقدمة من قبل الافراد الذين يدعون أنهم ضحايا أي انتهاك لأي حق من الحقوق المقررة في العهد . والبروتوكول الاختياري الثاني عام  1989 : يهدف البروتوكول الاختياري الثاني التابع للعهد الدولي للحقوق المدنية والسياسية الى إلغاء عقوبة الاعدام، والذي </a:t>
            </a:r>
            <a:r>
              <a:rPr lang="ar-IQ" dirty="0" err="1"/>
              <a:t>اتمدتها</a:t>
            </a:r>
            <a:r>
              <a:rPr lang="ar-IQ" dirty="0"/>
              <a:t> الجمعية العامة للأمم المتحدة </a:t>
            </a:r>
            <a:r>
              <a:rPr lang="ar-IQ" dirty="0" err="1"/>
              <a:t>باالقرار</a:t>
            </a:r>
            <a:r>
              <a:rPr lang="ar-IQ" dirty="0"/>
              <a:t> رقم 44/ 128 عام 1989 ، ودخل البروتوكول حيز النفاذ عام 1991 .</a:t>
            </a:r>
            <a:endParaRPr lang="en-US" dirty="0"/>
          </a:p>
          <a:p>
            <a:endParaRPr lang="ar-IQ" dirty="0"/>
          </a:p>
        </p:txBody>
      </p:sp>
    </p:spTree>
    <p:extLst>
      <p:ext uri="{BB962C8B-B14F-4D97-AF65-F5344CB8AC3E}">
        <p14:creationId xmlns:p14="http://schemas.microsoft.com/office/powerpoint/2010/main" val="2961471674"/>
      </p:ext>
    </p:extLst>
  </p:cSld>
  <p:clrMapOvr>
    <a:masterClrMapping/>
  </p:clrMapOvr>
  <p:transition spd="slow">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dirty="0"/>
              <a:t/>
            </a:r>
            <a:br>
              <a:rPr lang="en-US" dirty="0"/>
            </a:br>
            <a:r>
              <a:rPr lang="ar-IQ" dirty="0" smtClean="0"/>
              <a:t/>
            </a:r>
            <a:br>
              <a:rPr lang="ar-IQ" dirty="0" smtClean="0"/>
            </a:br>
            <a:r>
              <a:rPr lang="en-US" dirty="0"/>
              <a:t/>
            </a:r>
            <a:br>
              <a:rPr lang="en-US" dirty="0"/>
            </a:br>
            <a:endParaRPr lang="ar-IQ" dirty="0"/>
          </a:p>
        </p:txBody>
      </p:sp>
      <p:sp>
        <p:nvSpPr>
          <p:cNvPr id="3" name="عنصر نائب للمحتوى 2"/>
          <p:cNvSpPr>
            <a:spLocks noGrp="1"/>
          </p:cNvSpPr>
          <p:nvPr>
            <p:ph sz="quarter" idx="1"/>
          </p:nvPr>
        </p:nvSpPr>
        <p:spPr/>
        <p:txBody>
          <a:bodyPr>
            <a:normAutofit/>
          </a:bodyPr>
          <a:lstStyle/>
          <a:p>
            <a:r>
              <a:rPr lang="ar-IQ" b="1" dirty="0" smtClean="0"/>
              <a:t> </a:t>
            </a:r>
            <a:endParaRPr lang="ar-IQ" dirty="0"/>
          </a:p>
        </p:txBody>
      </p:sp>
    </p:spTree>
    <p:extLst>
      <p:ext uri="{BB962C8B-B14F-4D97-AF65-F5344CB8AC3E}">
        <p14:creationId xmlns:p14="http://schemas.microsoft.com/office/powerpoint/2010/main" val="32503133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p:txBody>
          <a:bodyPr>
            <a:normAutofit/>
          </a:bodyPr>
          <a:lstStyle/>
          <a:p>
            <a:r>
              <a:rPr lang="ar-IQ" dirty="0"/>
              <a:t> </a:t>
            </a:r>
            <a:endParaRPr lang="en-US" dirty="0"/>
          </a:p>
          <a:p>
            <a:r>
              <a:rPr lang="ar-IQ" b="1" dirty="0"/>
              <a:t>ثانياً: العهد الدولي الخاص </a:t>
            </a:r>
            <a:r>
              <a:rPr lang="ar-IQ" b="1" dirty="0" err="1"/>
              <a:t>باالحقوق</a:t>
            </a:r>
            <a:r>
              <a:rPr lang="ar-IQ" b="1" dirty="0"/>
              <a:t> الاقتصادية والاجتماعية والثقافية عام 1966.</a:t>
            </a:r>
            <a:endParaRPr lang="en-US" dirty="0"/>
          </a:p>
          <a:p>
            <a:r>
              <a:rPr lang="en-US" b="1" dirty="0"/>
              <a:t> </a:t>
            </a:r>
            <a:r>
              <a:rPr lang="en-US" dirty="0"/>
              <a:t> </a:t>
            </a:r>
            <a:r>
              <a:rPr lang="en-US" b="1" dirty="0"/>
              <a:t> </a:t>
            </a:r>
            <a:r>
              <a:rPr lang="ar-IQ" dirty="0"/>
              <a:t> وضع مشروع العهد الدولي للحقوق الاقتصادية والاجتماعية والثقافية من قبل لجنة حقوق الانسان عام 1954، وتم احالة المشروع الى الجمعية العامة للأمم المتحدة والتي وافقت وفتحت باب التوقيع عليه عام 1966، إلا انه لم يدخل حيز النفاذ إلا بعد مرور10 سنوات على عقده وذلك لعدم وصول عدد الدول المصدقة عليه الى الحد الادنى </a:t>
            </a:r>
            <a:r>
              <a:rPr lang="ar-IQ" dirty="0" err="1"/>
              <a:t>لنفاذه</a:t>
            </a:r>
            <a:r>
              <a:rPr lang="ar-IQ" dirty="0"/>
              <a:t> وهي (35 ) دولة، وعند </a:t>
            </a:r>
            <a:r>
              <a:rPr lang="ar-IQ" dirty="0" err="1"/>
              <a:t>أكتمال</a:t>
            </a:r>
            <a:r>
              <a:rPr lang="ar-IQ" dirty="0"/>
              <a:t> العدد المطلوب بدأ نفاذ العهد عام       1976 . يتألف العهد من ديباجة و31، مادة تضمنت الحق في العمل ، والحق في التعليم ، والعناية الطبية وغيرها من الحقوق ذات الطابع الاقتصادي والاجتماعي والثقافي </a:t>
            </a:r>
          </a:p>
        </p:txBody>
      </p:sp>
    </p:spTree>
    <p:extLst>
      <p:ext uri="{BB962C8B-B14F-4D97-AF65-F5344CB8AC3E}">
        <p14:creationId xmlns:p14="http://schemas.microsoft.com/office/powerpoint/2010/main" val="400962028"/>
      </p:ext>
    </p:extLst>
  </p:cSld>
  <p:clrMapOvr>
    <a:masterClrMapping/>
  </p:clrMapOvr>
  <p:transition spd="slow">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dirty="0"/>
              <a:t/>
            </a:r>
            <a:br>
              <a:rPr lang="en-US" dirty="0"/>
            </a:br>
            <a:r>
              <a:rPr lang="en-US" dirty="0"/>
              <a:t/>
            </a:r>
            <a:br>
              <a:rPr lang="en-US" dirty="0"/>
            </a:br>
            <a:r>
              <a:rPr lang="ar-IQ" b="1" dirty="0"/>
              <a:t>المواثيق الاقليمية والتشريعات الوطنية</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70000" lnSpcReduction="20000"/>
          </a:bodyPr>
          <a:lstStyle/>
          <a:p>
            <a:pPr marL="0" indent="0">
              <a:buNone/>
            </a:pPr>
            <a:r>
              <a:rPr lang="en-US" b="1" dirty="0"/>
              <a:t> </a:t>
            </a:r>
            <a:endParaRPr lang="en-US" dirty="0"/>
          </a:p>
          <a:p>
            <a:pPr marL="0" indent="0">
              <a:buNone/>
            </a:pPr>
            <a:r>
              <a:rPr lang="ar-IQ" b="1" dirty="0"/>
              <a:t>تنقسم المواثيق الاقليمية الحامية لحقوق الانسان الى مواثيق عامة ومواثيق خاصة .</a:t>
            </a:r>
            <a:endParaRPr lang="en-US" dirty="0"/>
          </a:p>
          <a:p>
            <a:pPr marL="0" indent="0">
              <a:buNone/>
            </a:pPr>
            <a:r>
              <a:rPr lang="ar-IQ" b="1" dirty="0"/>
              <a:t>أولاً: المواثيق الاقليمية العامة : </a:t>
            </a:r>
            <a:r>
              <a:rPr lang="ar-IQ" dirty="0"/>
              <a:t>تتمثل المواثيق الاقليمية العامة الحامية لحقوق الانسان بالآتي </a:t>
            </a:r>
            <a:r>
              <a:rPr lang="ar-IQ" dirty="0" smtClean="0"/>
              <a:t>:</a:t>
            </a:r>
            <a:endParaRPr lang="en-US" dirty="0" smtClean="0"/>
          </a:p>
          <a:p>
            <a:pPr marL="0" indent="0">
              <a:buNone/>
            </a:pPr>
            <a:r>
              <a:rPr lang="ar-IQ" b="1" dirty="0" smtClean="0"/>
              <a:t>1-  الاتفاقية الاوربية لحقوق الانسان عام 1950: </a:t>
            </a:r>
            <a:r>
              <a:rPr lang="ar-IQ" dirty="0" smtClean="0"/>
              <a:t>أبرمت الاتفاقية الاوربية لحقوق الانسان في 4  تشرين الثاني عام 1950  ودخلت حيز النفاذ في أيلول عام،1953</a:t>
            </a:r>
            <a:endParaRPr lang="en-US" dirty="0" smtClean="0"/>
          </a:p>
          <a:p>
            <a:pPr marL="0" indent="0">
              <a:buNone/>
            </a:pPr>
            <a:r>
              <a:rPr lang="ar-IQ" dirty="0" smtClean="0"/>
              <a:t>تتكون </a:t>
            </a:r>
            <a:r>
              <a:rPr lang="ar-IQ" dirty="0"/>
              <a:t>الاتفاقية من ديباجة و66  مادة موزعة على خمسة أقسام، وألحق </a:t>
            </a:r>
            <a:r>
              <a:rPr lang="ar-IQ" dirty="0" err="1"/>
              <a:t>باالاتفاقية</a:t>
            </a:r>
            <a:r>
              <a:rPr lang="ar-IQ" dirty="0"/>
              <a:t> عدد من البروتوكولات التي وقعت بعد ذلك. تتناول الاتفاقية الاوربية لحقوق الانسان الحقوق المدنية والسياسية، في حين يتناول الميثاق الاجتماعي الاوربي عام1961 الحقوق الاقتصادية والاجتماعية .</a:t>
            </a:r>
            <a:endParaRPr lang="en-US" dirty="0"/>
          </a:p>
          <a:p>
            <a:pPr marL="0" indent="0">
              <a:buNone/>
            </a:pPr>
            <a:r>
              <a:rPr lang="ar-IQ" b="1" dirty="0"/>
              <a:t>2</a:t>
            </a:r>
            <a:r>
              <a:rPr lang="ar-IQ" b="1" dirty="0" smtClean="0"/>
              <a:t>-</a:t>
            </a:r>
            <a:r>
              <a:rPr lang="ar-IQ" dirty="0" smtClean="0"/>
              <a:t> </a:t>
            </a:r>
            <a:r>
              <a:rPr lang="ar-IQ" b="1" dirty="0"/>
              <a:t>الاتفاقية الاوربية لحقوق الانسان عام 1969:</a:t>
            </a:r>
            <a:r>
              <a:rPr lang="ar-IQ" dirty="0"/>
              <a:t> أبرمت هذه الاتفاقية في 3</a:t>
            </a:r>
            <a:endParaRPr lang="en-US" dirty="0"/>
          </a:p>
          <a:p>
            <a:pPr marL="0" indent="0">
              <a:buNone/>
            </a:pPr>
            <a:r>
              <a:rPr lang="ar-IQ" dirty="0"/>
              <a:t>  تشرين الثاني عام 1969  في مؤتمر للحكومات الامريكية عقدته منظمة الدول الامريكية   </a:t>
            </a:r>
            <a:endParaRPr lang="en-US" dirty="0"/>
          </a:p>
          <a:p>
            <a:pPr marL="0" indent="0">
              <a:buNone/>
            </a:pPr>
            <a:r>
              <a:rPr lang="ar-IQ" dirty="0"/>
              <a:t> في (سان خوسيه) عاصمة كوستاريكا، وكما عرفت الاتفاقية أيضا باسم ( حلف سان خوسيه ) </a:t>
            </a:r>
            <a:r>
              <a:rPr lang="en-US" dirty="0"/>
              <a:t>OAS </a:t>
            </a:r>
          </a:p>
          <a:p>
            <a:pPr marL="0" indent="0">
              <a:buNone/>
            </a:pPr>
            <a:r>
              <a:rPr lang="ar-IQ" dirty="0"/>
              <a:t>وقد دخلت الاتفاقية حيز النفاذ في 18 تموز عام 1978 وذلك بتمام ايداع أحدى عشرة دولة لوثائق التصديق . تتألف الاتفاقية من ديباجة و80  مادة، صيغت الكثير من أحكامها على نمط الاعلان الامريكي</a:t>
            </a:r>
            <a:endParaRPr lang="en-US" dirty="0"/>
          </a:p>
          <a:p>
            <a:pPr marL="0" indent="0">
              <a:buNone/>
            </a:pPr>
            <a:r>
              <a:rPr lang="ar-IQ" dirty="0" smtClean="0"/>
              <a:t>لحقوق </a:t>
            </a:r>
            <a:r>
              <a:rPr lang="ar-IQ" dirty="0"/>
              <a:t>الانسان عام، </a:t>
            </a:r>
            <a:r>
              <a:rPr lang="ar-IQ" dirty="0" smtClean="0"/>
              <a:t>1776</a:t>
            </a:r>
            <a:endParaRPr lang="en-US" dirty="0" smtClean="0"/>
          </a:p>
          <a:p>
            <a:pPr marL="0" indent="0">
              <a:buNone/>
            </a:pPr>
            <a:r>
              <a:rPr lang="en-US" dirty="0" smtClean="0"/>
              <a:t>           </a:t>
            </a:r>
            <a:r>
              <a:rPr lang="ar-IQ" dirty="0" smtClean="0"/>
              <a:t>،</a:t>
            </a:r>
            <a:r>
              <a:rPr lang="en-US" dirty="0" smtClean="0"/>
              <a:t>	</a:t>
            </a:r>
            <a:r>
              <a:rPr lang="ar-IQ" dirty="0" smtClean="0"/>
              <a:t> والاعلان العالمي لحقوق الانسان عام 1948، والاتفاقية الاوربية لحقوق الانسان عام ،1950</a:t>
            </a:r>
            <a:endParaRPr lang="en-US" dirty="0" smtClean="0"/>
          </a:p>
          <a:p>
            <a:pPr marL="0" indent="0">
              <a:buNone/>
            </a:pPr>
            <a:r>
              <a:rPr lang="ar-IQ" dirty="0" smtClean="0"/>
              <a:t>فضلا </a:t>
            </a:r>
            <a:r>
              <a:rPr lang="ar-IQ" dirty="0"/>
              <a:t>عن العهدين الدوليين لحقوق الانسان عام1966  . </a:t>
            </a:r>
            <a:endParaRPr lang="en-US" dirty="0"/>
          </a:p>
          <a:p>
            <a:pPr marL="0" indent="0">
              <a:buNone/>
            </a:pPr>
            <a:endParaRPr lang="ar-IQ" dirty="0"/>
          </a:p>
        </p:txBody>
      </p:sp>
    </p:spTree>
    <p:extLst>
      <p:ext uri="{BB962C8B-B14F-4D97-AF65-F5344CB8AC3E}">
        <p14:creationId xmlns:p14="http://schemas.microsoft.com/office/powerpoint/2010/main" val="44168906"/>
      </p:ext>
    </p:extLst>
  </p:cSld>
  <p:clrMapOvr>
    <a:masterClrMapping/>
  </p:clrMapOvr>
  <p:transition spd="slow">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4294967295"/>
          </p:nvPr>
        </p:nvSpPr>
        <p:spPr>
          <a:xfrm>
            <a:off x="323528" y="476672"/>
            <a:ext cx="8460432" cy="5709121"/>
          </a:xfrm>
        </p:spPr>
        <p:txBody>
          <a:bodyPr>
            <a:normAutofit/>
          </a:bodyPr>
          <a:lstStyle/>
          <a:p>
            <a:pPr marL="0" indent="0">
              <a:buNone/>
            </a:pPr>
            <a:r>
              <a:rPr lang="ar-IQ" b="1" dirty="0" smtClean="0"/>
              <a:t>3 -</a:t>
            </a:r>
            <a:r>
              <a:rPr lang="ar-IQ" dirty="0" smtClean="0"/>
              <a:t> </a:t>
            </a:r>
            <a:r>
              <a:rPr lang="ar-IQ" b="1" dirty="0"/>
              <a:t>الميثاق الافريقي لحقوق الانسان والشعوب عام 1981: </a:t>
            </a:r>
            <a:r>
              <a:rPr lang="ar-IQ" dirty="0"/>
              <a:t>تبنت منظمة الوحدة الافريقية في عام 1981 هذا الميثاق بأجماع دولها الخمسين، ودخل الميثاق حيز النفاذ في 21 تشرين الاول عام 1986 ، بتصديق ثلاثين دولة من الدول الاعضاء في المنظمة . يتألف الميثاق من ديباجة وثماني وستين مادة، صيغت الكثير من احكامها على نمط الاعلان العالمي لحقوق الانسان </a:t>
            </a:r>
            <a:r>
              <a:rPr lang="ar-IQ" dirty="0" err="1"/>
              <a:t>والاتفافية</a:t>
            </a:r>
            <a:r>
              <a:rPr lang="ar-IQ" dirty="0"/>
              <a:t> الاوربية لحقوق الانسان والاتفاقية الامريكية لحقوق الانسان.</a:t>
            </a:r>
            <a:endParaRPr lang="en-US" dirty="0"/>
          </a:p>
          <a:p>
            <a:pPr marL="0" indent="0">
              <a:buNone/>
            </a:pPr>
            <a:r>
              <a:rPr lang="ar-IQ" b="1" dirty="0"/>
              <a:t>4</a:t>
            </a:r>
            <a:r>
              <a:rPr lang="ar-IQ" b="1" dirty="0" smtClean="0"/>
              <a:t>-</a:t>
            </a:r>
            <a:r>
              <a:rPr lang="ar-IQ" dirty="0" smtClean="0"/>
              <a:t> </a:t>
            </a:r>
            <a:r>
              <a:rPr lang="ar-IQ" b="1" dirty="0"/>
              <a:t>الميثاق العربي لحقوق الانسان : </a:t>
            </a:r>
            <a:r>
              <a:rPr lang="ar-IQ" dirty="0"/>
              <a:t>صدر عن منظمة جامعة الدول العربية نسختين للميثاق العربي لحقوق الانسان، الأولى تم اعتمادها في عام 1994 ، والثانية </a:t>
            </a:r>
            <a:r>
              <a:rPr lang="ar-IQ" dirty="0" err="1"/>
              <a:t>أعتمدت</a:t>
            </a:r>
            <a:r>
              <a:rPr lang="ar-IQ" dirty="0"/>
              <a:t> في عام 2004 </a:t>
            </a:r>
            <a:endParaRPr lang="en-US" dirty="0"/>
          </a:p>
        </p:txBody>
      </p:sp>
    </p:spTree>
    <p:extLst>
      <p:ext uri="{BB962C8B-B14F-4D97-AF65-F5344CB8AC3E}">
        <p14:creationId xmlns:p14="http://schemas.microsoft.com/office/powerpoint/2010/main" val="39512160"/>
      </p:ext>
    </p:extLst>
  </p:cSld>
  <p:clrMapOvr>
    <a:masterClrMapping/>
  </p:clrMapOvr>
  <p:transition spd="slow">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7488832" cy="1431032"/>
          </a:xfrm>
        </p:spPr>
        <p:txBody>
          <a:bodyPr>
            <a:normAutofit fontScale="90000"/>
          </a:bodyPr>
          <a:lstStyle/>
          <a:p>
            <a:pPr marL="514350" indent="-514350" algn="ctr">
              <a:buFont typeface="Arial" pitchFamily="34" charset="0"/>
              <a:buChar char="•"/>
            </a:pPr>
            <a:r>
              <a:rPr lang="ar-IQ" b="1" dirty="0" smtClean="0"/>
              <a:t>أولاً: الراتب الوظيفي:</a:t>
            </a:r>
            <a:r>
              <a:rPr lang="en-US" dirty="0" smtClean="0"/>
              <a:t/>
            </a:r>
            <a:br>
              <a:rPr lang="en-US" dirty="0" smtClean="0"/>
            </a:br>
            <a:r>
              <a:rPr lang="ar-IQ" b="1" dirty="0" smtClean="0"/>
              <a:t>    </a:t>
            </a:r>
            <a:r>
              <a:rPr lang="ar-IQ" dirty="0" smtClean="0"/>
              <a:t> أن علاقة الموظف بالدولة تقوم على أساس تنظيمي، أي منظمة في أطار قوانين الخدمة المدنية، فأن الموظف يعتمد بالدرجة الأساس في تدبير شؤون حياته المادية على </a:t>
            </a:r>
            <a:r>
              <a:rPr lang="ar-IQ" dirty="0" err="1" smtClean="0"/>
              <a:t>على</a:t>
            </a:r>
            <a:r>
              <a:rPr lang="ar-IQ" dirty="0" smtClean="0"/>
              <a:t> ما تقدمه له الدولة من راتب يواجه به متطلبات حياته المختلفة. ويتمثل هذا الراتب عادة بمبلغ من المال يتقاضاه الموظف شهرياً وبصورة دورية مستمرة وذلك لقاء انقطاعه للعمل في خدمة الوظيفية التي يشغلها. وغالباً ما ينصرف مدلول الراتب إلى </a:t>
            </a:r>
            <a:r>
              <a:rPr lang="ar-IQ" dirty="0" err="1" smtClean="0"/>
              <a:t>مايتقاضاه</a:t>
            </a:r>
            <a:r>
              <a:rPr lang="ar-IQ" dirty="0" smtClean="0"/>
              <a:t> الموظف شهرياً ويتدرج بالزيادات السنوية (العلاوات) أو الترفيع، وذلك من راتب الحد الأدنى للوظيفة التي عين فيها إلى حد الراتب الأقصى لها، ويطلق عليه عادةً (الراتب الاسمي) أو (الراتب الأساس). ويستحق الموظف راتبه الوظيفي من تاريخ مباشرته في وظيفته وليس من تاريخ التعيين، وهذا </a:t>
            </a:r>
            <a:r>
              <a:rPr lang="ar-IQ" dirty="0" err="1" smtClean="0"/>
              <a:t>ماأكدت</a:t>
            </a:r>
            <a:r>
              <a:rPr lang="ar-IQ" dirty="0" smtClean="0"/>
              <a:t> عليه الفقرة (1) من المادة (16) من قانون الخدمة المدنية رقم (24) لسنة 1960 النافذ علماً أن المشرع العراقي قد حدد أسس تحديد الرواتب في المادة (4) من قانون رواتب موظفي الدولة والقطاع العام رقم (22) لسنة 2008 المعدل بالقانون رقم (103) لسنة 2012، وذلك في ضوء الشهادات الدراسية التي يحملها الموظف ومدة ممارسة الموظف للوظيفة التي تخوله شهادته ممارستها.. كما إن المادة (3) من القانون ذاته حددت درجات الموظفين وعلاواتهم السنوية ومدد ترفيعاتهم وكما هو موضح في الجدول التالي.. </a:t>
            </a:r>
            <a:r>
              <a:rPr lang="en-US" dirty="0" smtClean="0"/>
              <a:t/>
            </a:r>
            <a:br>
              <a:rPr lang="en-US" dirty="0" smtClean="0"/>
            </a:br>
            <a:r>
              <a:rPr lang="ar-IQ" dirty="0" smtClean="0"/>
              <a:t> </a:t>
            </a:r>
            <a:r>
              <a:rPr lang="en-US" dirty="0" smtClean="0"/>
              <a:t/>
            </a:r>
            <a:br>
              <a:rPr lang="en-US" dirty="0" smtClean="0"/>
            </a:br>
            <a:r>
              <a:rPr lang="ar-IQ" dirty="0" smtClean="0"/>
              <a:t> </a:t>
            </a:r>
            <a:r>
              <a:rPr lang="en-US" dirty="0" smtClean="0"/>
              <a:t/>
            </a:r>
            <a:br>
              <a:rPr lang="en-US" dirty="0" smtClean="0"/>
            </a:br>
            <a:r>
              <a:rPr lang="ar-IQ" b="1" dirty="0" smtClean="0"/>
              <a:t>أولاً: الراتب الوظيفي:</a:t>
            </a:r>
            <a:r>
              <a:rPr lang="en-US" dirty="0" smtClean="0"/>
              <a:t/>
            </a:r>
            <a:br>
              <a:rPr lang="en-US" dirty="0" smtClean="0"/>
            </a:br>
            <a:r>
              <a:rPr lang="ar-IQ" b="1" dirty="0" smtClean="0"/>
              <a:t>    </a:t>
            </a:r>
            <a:r>
              <a:rPr lang="ar-IQ" dirty="0" smtClean="0"/>
              <a:t> أن علاقة الموظف بالدولة تقوم على أساس تنظيمي، أي منظمة في أطار قوانين الخدمة المدنية، فأن الموظف يعتمد بالدرجة الأساس في تدبير شؤون حياته المادية على </a:t>
            </a:r>
            <a:r>
              <a:rPr lang="ar-IQ" dirty="0" err="1" smtClean="0"/>
              <a:t>على</a:t>
            </a:r>
            <a:r>
              <a:rPr lang="ar-IQ" dirty="0" smtClean="0"/>
              <a:t> ما تقدمه له الدولة من راتب يواجه به متطلبات حياته المختلفة. ويتمثل هذا الراتب عادة بمبلغ من المال يتقاضاه الموظف شهرياً وبصورة دورية مستمرة وذلك لقاء انقطاعه للعمل في خدمة الوظيفية التي يشغلها. وغالباً ما ينصرف مدلول الراتب إلى </a:t>
            </a:r>
            <a:r>
              <a:rPr lang="ar-IQ" dirty="0" err="1" smtClean="0"/>
              <a:t>مايتقاضاه</a:t>
            </a:r>
            <a:r>
              <a:rPr lang="ar-IQ" dirty="0" smtClean="0"/>
              <a:t> الموظف شهرياً ويتدرج بالزيادات السنوية (العلاوات) أو الترفيع، وذلك من راتب الحد الأدنى للوظيفة التي عين فيها إلى حد الراتب الأقصى لها، ويطلق عليه عادةً (الراتب الاسمي) أو (الراتب الأساس). ويستحق الموظف راتبه الوظيفي من تاريخ مباشرته في وظيفته وليس من تاريخ التعيين، وهذا </a:t>
            </a:r>
            <a:r>
              <a:rPr lang="ar-IQ" dirty="0" err="1" smtClean="0"/>
              <a:t>ماأكدت</a:t>
            </a:r>
            <a:r>
              <a:rPr lang="ar-IQ" dirty="0" smtClean="0"/>
              <a:t> عليه الفقرة (1) من المادة (16) من قانون الخدمة المدنية رقم (24) لسنة 1960 النافذ علماً أن المشرع العراقي قد حدد أسس تحديد الرواتب في المادة (4) من قانون رواتب موظفي الدولة والقطاع العام رقم (22) لسنة 2008 المعدل بالقانون رقم (103) لسنة 2012، وذلك في ضوء الشهادات الدراسية التي يحملها الموظف ومدة ممارسة الموظف للوظيفة التي تخوله شهادته ممارستها.. كما إن المادة (3) من القانون ذاته حددت درجات الموظفين وعلاواتهم السنوية ومدد ترفيعاتهم وكما هو موضح في الجدول التالي.. </a:t>
            </a:r>
            <a:r>
              <a:rPr lang="en-US" dirty="0" smtClean="0"/>
              <a:t/>
            </a:r>
            <a:br>
              <a:rPr lang="en-US" dirty="0" smtClean="0"/>
            </a:br>
            <a:r>
              <a:rPr lang="ar-IQ" dirty="0" smtClean="0"/>
              <a:t> </a:t>
            </a:r>
            <a:r>
              <a:rPr lang="en-US" dirty="0" smtClean="0"/>
              <a:t/>
            </a:r>
            <a:br>
              <a:rPr lang="en-US" dirty="0" smtClean="0"/>
            </a:br>
            <a:r>
              <a:rPr lang="ar-IQ" dirty="0" smtClean="0"/>
              <a:t> </a:t>
            </a:r>
            <a:r>
              <a:rPr lang="en-US" dirty="0" smtClean="0"/>
              <a:t/>
            </a:r>
            <a:br>
              <a:rPr lang="en-US" dirty="0" smtClean="0"/>
            </a:br>
            <a:r>
              <a:rPr lang="ar-IQ" dirty="0" smtClean="0"/>
              <a:t> </a:t>
            </a:r>
            <a:r>
              <a:rPr lang="ar-IQ" dirty="0"/>
              <a:t/>
            </a:r>
            <a:br>
              <a:rPr lang="ar-IQ" dirty="0"/>
            </a:br>
            <a:r>
              <a:rPr lang="ar-IQ" dirty="0"/>
              <a:t/>
            </a:r>
            <a:br>
              <a:rPr lang="ar-IQ" dirty="0"/>
            </a:br>
            <a:r>
              <a:rPr lang="en-US" dirty="0" smtClean="0"/>
              <a:t/>
            </a:r>
            <a:br>
              <a:rPr lang="en-US" dirty="0" smtClean="0"/>
            </a:br>
            <a:r>
              <a:rPr lang="en-US" dirty="0" smtClean="0"/>
              <a:t/>
            </a:r>
            <a:br>
              <a:rPr lang="en-US" dirty="0" smtClean="0"/>
            </a:br>
            <a:endParaRPr lang="ar-IQ" dirty="0"/>
          </a:p>
        </p:txBody>
      </p:sp>
      <p:sp>
        <p:nvSpPr>
          <p:cNvPr id="3" name="عنصر نائب للمحتوى 2"/>
          <p:cNvSpPr>
            <a:spLocks noGrp="1"/>
          </p:cNvSpPr>
          <p:nvPr>
            <p:ph sz="quarter" idx="1"/>
          </p:nvPr>
        </p:nvSpPr>
        <p:spPr/>
        <p:txBody>
          <a:bodyPr>
            <a:normAutofit fontScale="70000" lnSpcReduction="20000"/>
          </a:bodyPr>
          <a:lstStyle/>
          <a:p>
            <a:r>
              <a:rPr lang="en-US" dirty="0"/>
              <a:t> </a:t>
            </a:r>
          </a:p>
          <a:p>
            <a:r>
              <a:rPr lang="ar-IQ" b="1" dirty="0"/>
              <a:t>الميثاق العربي لحقوق الانسان عام، 1994 :</a:t>
            </a:r>
            <a:endParaRPr lang="en-US" dirty="0"/>
          </a:p>
          <a:p>
            <a:r>
              <a:rPr lang="ar-IQ" dirty="0"/>
              <a:t>على الرغم من أن الجامعة العربية أنشئت عام 1994، وهي بذلك تسبق إنشاء منظمة الأمم المتحدة بشهور عدة، وكذلك قبل صدور الاعلان العالمي لحقوق الانسان الذي صدر عام 1948، إنها لم تعقد اتفاقية خاصة لحماية حقوق الانسان العربي طيلة نصف قرن من انشاء الجامعة وحتى عام 1994، وسبب ذلك يعود الى الصراع بين الأنظمة السائدة في الوطن العربي، إلا انه في العام 1994 صدر الميثاق العربي لحقوق الانسان. يتألف الميثاق من ديباجة و43 مادة، وتنص الديباجة على : ( الأمة العربية تؤمن بكرامة الانسان منذ أن أعزها الله تعالى بأن جعل الوطن العربي مهد الديانات وموطن الحضارات التي أكدت حقه في حياة كريمة على أسس من الحرية والعدل والسلام، وتحقيقاً </a:t>
            </a:r>
            <a:r>
              <a:rPr lang="ar-IQ" dirty="0" err="1"/>
              <a:t>للمبادىء</a:t>
            </a:r>
            <a:r>
              <a:rPr lang="ar-IQ" dirty="0"/>
              <a:t> الخالدة التي </a:t>
            </a:r>
            <a:r>
              <a:rPr lang="ar-IQ" dirty="0" err="1"/>
              <a:t>أرستها</a:t>
            </a:r>
            <a:r>
              <a:rPr lang="ar-IQ" dirty="0"/>
              <a:t> الشريعة الاسلامية والديانات السماوية الأخرى في الاخوة والمساواة بين البشر )  </a:t>
            </a:r>
            <a:endParaRPr lang="en-US" dirty="0"/>
          </a:p>
          <a:p>
            <a:r>
              <a:rPr lang="en-US" dirty="0"/>
              <a:t> </a:t>
            </a:r>
            <a:r>
              <a:rPr lang="ar-IQ" b="1" dirty="0"/>
              <a:t>الميثاق العربي لحقوق الانسان عام، 2004 :</a:t>
            </a:r>
            <a:endParaRPr lang="en-US" dirty="0"/>
          </a:p>
          <a:p>
            <a:r>
              <a:rPr lang="ar-IQ" dirty="0"/>
              <a:t>عقد في إطار جامعة الدول العربية الميثاق العربي لحقوق الانسان عام 2004 نسخته المحدثة والمعتمدة من فبل القمة العربية السادسة عشر التي استضافتها تونس بتأريخ 23آيار2004، وقد جاء في ديباجة الميثاق:</a:t>
            </a:r>
            <a:endParaRPr lang="en-US" dirty="0"/>
          </a:p>
          <a:p>
            <a:r>
              <a:rPr lang="ar-IQ" dirty="0"/>
              <a:t> </a:t>
            </a:r>
            <a:endParaRPr lang="en-US" dirty="0"/>
          </a:p>
          <a:p>
            <a:r>
              <a:rPr lang="ar-IQ" dirty="0"/>
              <a:t>( انطلاقاً من إيمان الأمة العربية بكرامة الانسان الذي أعزه الله تعالى منذ الخليقة، وبأن الوطن العربي مهد الديانات وموطن الحضارات ذات القيم الانسانية السامية التي أكدت حقه في حياة كريمة على أسس من الحرية والعدل والمساواة .....) </a:t>
            </a:r>
          </a:p>
        </p:txBody>
      </p:sp>
    </p:spTree>
    <p:extLst>
      <p:ext uri="{BB962C8B-B14F-4D97-AF65-F5344CB8AC3E}">
        <p14:creationId xmlns:p14="http://schemas.microsoft.com/office/powerpoint/2010/main" val="727114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92500" lnSpcReduction="20000"/>
          </a:bodyPr>
          <a:lstStyle/>
          <a:p>
            <a:r>
              <a:rPr lang="ar-IQ" dirty="0" smtClean="0"/>
              <a:t>.</a:t>
            </a:r>
            <a:r>
              <a:rPr lang="en-US" dirty="0"/>
              <a:t> </a:t>
            </a:r>
            <a:r>
              <a:rPr lang="ar-IQ" b="1" dirty="0"/>
              <a:t>ثانياً: المواثيق الاقليمية الخاصة : </a:t>
            </a:r>
            <a:r>
              <a:rPr lang="ar-IQ" dirty="0"/>
              <a:t>الى جانب المواثيق الدولية الاقليمية العامة الحامية لحقوق الانسان توجد مجموعة من المعاهدات والمواثيق الخاصة ولعدة مستويات والمتمثلة  بالآتي :</a:t>
            </a:r>
            <a:endParaRPr lang="en-US" dirty="0"/>
          </a:p>
          <a:p>
            <a:r>
              <a:rPr lang="ar-IQ" b="1" dirty="0"/>
              <a:t>1-  المستوى الاوربي :</a:t>
            </a:r>
            <a:r>
              <a:rPr lang="ar-IQ" dirty="0"/>
              <a:t> أن هذا المستوى يمثل كل الاتفاقيات الاوربية بين الدول الاعضاء وهي :</a:t>
            </a:r>
            <a:endParaRPr lang="en-US" dirty="0"/>
          </a:p>
          <a:p>
            <a:r>
              <a:rPr lang="ar-IQ" dirty="0"/>
              <a:t> أ-  الاتفاق الاوربي بشأن التنظيم الذي يحكم تنقل الاشخاص بين الدول الاعضاء في المجلس الاوربي ودخل حيز النفاذ في 1 كانون الثاني عام،1958</a:t>
            </a:r>
            <a:endParaRPr lang="en-US" dirty="0"/>
          </a:p>
          <a:p>
            <a:r>
              <a:rPr lang="ar-IQ" dirty="0"/>
              <a:t>ب- الاتفاق الاوربي الخاص </a:t>
            </a:r>
            <a:r>
              <a:rPr lang="ar-IQ" dirty="0" err="1"/>
              <a:t>بأالغاء</a:t>
            </a:r>
            <a:r>
              <a:rPr lang="ar-IQ" dirty="0"/>
              <a:t> سمة الدخول ( الفيزا ) للاجئين ودخل حيز النفاذ في 9 نيسان عام،1960</a:t>
            </a:r>
            <a:endParaRPr lang="en-US" dirty="0"/>
          </a:p>
          <a:p>
            <a:r>
              <a:rPr lang="ar-IQ" dirty="0"/>
              <a:t> ج- الاتفاق الاوربي الخاص </a:t>
            </a:r>
            <a:r>
              <a:rPr lang="ar-IQ" dirty="0" err="1"/>
              <a:t>باالوضع</a:t>
            </a:r>
            <a:r>
              <a:rPr lang="ar-IQ" dirty="0"/>
              <a:t> القانوني للعمال المهاجرين المعتمد في ستراسبورغ  ودخل حيز النفاذ في 1 أيار عام 1983</a:t>
            </a:r>
            <a:endParaRPr lang="en-US" dirty="0"/>
          </a:p>
          <a:p>
            <a:r>
              <a:rPr lang="ar-IQ" dirty="0"/>
              <a:t>د- الاتفاقية الاوربية لمنع التعذيب والمعاملة القاسية وغير الانسانية المعتمدة في ستراسبورغ ودخلت حيز التنفيذ 1989  والبروتوكولان الملحقان بها المعتمدان في ستراسبورغ  واللذان دخلا حيز النفاذ في 1اذار عام،  2002</a:t>
            </a:r>
            <a:endParaRPr lang="en-US" dirty="0"/>
          </a:p>
          <a:p>
            <a:r>
              <a:rPr lang="ar-IQ" dirty="0"/>
              <a:t>ه- الميثاق الاوربي للغات الاقليمية أو الاقليات ودخل حيز النفاذ عام 1998 واتفاقية حماية الاقليات الوطنية ودخلت حيز النفاذ عام 1998</a:t>
            </a:r>
          </a:p>
        </p:txBody>
      </p:sp>
    </p:spTree>
    <p:extLst>
      <p:ext uri="{BB962C8B-B14F-4D97-AF65-F5344CB8AC3E}">
        <p14:creationId xmlns:p14="http://schemas.microsoft.com/office/powerpoint/2010/main" val="40810891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0" y="-171450"/>
            <a:ext cx="7467600" cy="1143000"/>
          </a:xfrm>
        </p:spPr>
        <p:txBody>
          <a:bodyPr/>
          <a:lstStyle/>
          <a:p>
            <a:pPr algn="ctr"/>
            <a:r>
              <a:rPr lang="en-US" dirty="0"/>
              <a:t/>
            </a:r>
            <a:br>
              <a:rPr lang="en-US" dirty="0"/>
            </a:br>
            <a:endParaRPr lang="ar-IQ" dirty="0"/>
          </a:p>
        </p:txBody>
      </p:sp>
      <p:sp>
        <p:nvSpPr>
          <p:cNvPr id="3" name="عنصر نائب للمحتوى 2"/>
          <p:cNvSpPr>
            <a:spLocks noGrp="1"/>
          </p:cNvSpPr>
          <p:nvPr>
            <p:ph sz="quarter" idx="4294967295"/>
          </p:nvPr>
        </p:nvSpPr>
        <p:spPr>
          <a:xfrm>
            <a:off x="323528" y="1268760"/>
            <a:ext cx="7992888" cy="5205065"/>
          </a:xfrm>
        </p:spPr>
        <p:txBody>
          <a:bodyPr>
            <a:normAutofit fontScale="62500" lnSpcReduction="20000"/>
          </a:bodyPr>
          <a:lstStyle/>
          <a:p>
            <a:r>
              <a:rPr lang="ar-IQ" dirty="0"/>
              <a:t> </a:t>
            </a:r>
            <a:endParaRPr lang="en-US" dirty="0"/>
          </a:p>
          <a:p>
            <a:r>
              <a:rPr lang="ar-IQ" b="1" dirty="0"/>
              <a:t>2- المستوى الامريكي اللاتيني : </a:t>
            </a:r>
            <a:r>
              <a:rPr lang="ar-IQ" dirty="0"/>
              <a:t>تم عقد عدد من الاتفاقيات في هذا المستوى وهي :  </a:t>
            </a:r>
            <a:endParaRPr lang="en-US" dirty="0"/>
          </a:p>
          <a:p>
            <a:r>
              <a:rPr lang="ar-IQ" dirty="0"/>
              <a:t> أ- الاتفاقية الامريكية لمنع التعذيب والمعاقبة علية ودخلت حيز النفاذ عام1987</a:t>
            </a:r>
            <a:endParaRPr lang="en-US" dirty="0"/>
          </a:p>
          <a:p>
            <a:r>
              <a:rPr lang="ar-IQ" dirty="0"/>
              <a:t>ب- الاتفاقية الامريكية المتعلق </a:t>
            </a:r>
            <a:r>
              <a:rPr lang="ar-IQ" dirty="0" err="1"/>
              <a:t>باالاختفاء</a:t>
            </a:r>
            <a:r>
              <a:rPr lang="ar-IQ" dirty="0"/>
              <a:t> القسري للأشخاص والتي دخلت حيز النفاذ عام 1996 .</a:t>
            </a:r>
            <a:endParaRPr lang="en-US" dirty="0"/>
          </a:p>
          <a:p>
            <a:r>
              <a:rPr lang="ar-IQ" dirty="0"/>
              <a:t>ج- الاتفاقية الامريكية بشأن منع واستئصال العنف ضد </a:t>
            </a:r>
            <a:r>
              <a:rPr lang="ar-IQ" dirty="0" err="1"/>
              <a:t>المراة</a:t>
            </a:r>
            <a:r>
              <a:rPr lang="ar-IQ" dirty="0"/>
              <a:t> والمعاقبة عليه وسميت </a:t>
            </a:r>
            <a:r>
              <a:rPr lang="ar-IQ" dirty="0" err="1"/>
              <a:t>با"اتفاقية</a:t>
            </a:r>
            <a:r>
              <a:rPr lang="ar-IQ" dirty="0"/>
              <a:t> </a:t>
            </a:r>
            <a:r>
              <a:rPr lang="ar-IQ" dirty="0" err="1"/>
              <a:t>بيليمدوبارا</a:t>
            </a:r>
            <a:r>
              <a:rPr lang="ar-IQ" dirty="0"/>
              <a:t>" والتي دخلت حيز النفاذ عام 1995 .</a:t>
            </a:r>
            <a:endParaRPr lang="en-US" dirty="0"/>
          </a:p>
          <a:p>
            <a:r>
              <a:rPr lang="ar-IQ" dirty="0"/>
              <a:t>د- الاتفاقية الامريكية المعنية </a:t>
            </a:r>
            <a:r>
              <a:rPr lang="ar-IQ" dirty="0" err="1"/>
              <a:t>باالقضاء</a:t>
            </a:r>
            <a:r>
              <a:rPr lang="ar-IQ" dirty="0"/>
              <a:t> على جميع أشكال التمييز ضد الأشخاص ذوي الاعاقة  والتي دخلت حيز النفاذ عام 2001 .</a:t>
            </a:r>
            <a:endParaRPr lang="en-US" dirty="0"/>
          </a:p>
          <a:p>
            <a:r>
              <a:rPr lang="ar-IQ" b="1" dirty="0"/>
              <a:t>3- المستوى الأفريقي : </a:t>
            </a:r>
            <a:r>
              <a:rPr lang="ar-IQ" dirty="0"/>
              <a:t>أن من أهم الاتفاقيات المنعقدة في هذا المستوى : </a:t>
            </a:r>
            <a:endParaRPr lang="en-US" dirty="0"/>
          </a:p>
          <a:p>
            <a:r>
              <a:rPr lang="ar-IQ" dirty="0"/>
              <a:t>أ- </a:t>
            </a:r>
            <a:r>
              <a:rPr lang="ar-IQ" dirty="0" err="1"/>
              <a:t>أتفاقية</a:t>
            </a:r>
            <a:r>
              <a:rPr lang="ar-IQ" dirty="0"/>
              <a:t> منظمة الوحدة الافريقية بشأن مظاهر محددة من مشاكل اللاجئين في أفريقيا المعتمدة في أديس أبابا والتي دخلت حيز النفاذ عام 1974   </a:t>
            </a:r>
            <a:r>
              <a:rPr lang="ar-IQ" b="1" dirty="0"/>
              <a:t> </a:t>
            </a:r>
            <a:endParaRPr lang="en-US" dirty="0"/>
          </a:p>
          <a:p>
            <a:r>
              <a:rPr lang="ar-IQ" dirty="0"/>
              <a:t>ب-</a:t>
            </a:r>
            <a:r>
              <a:rPr lang="ar-IQ" b="1" dirty="0"/>
              <a:t> ا</a:t>
            </a:r>
            <a:r>
              <a:rPr lang="ar-IQ" dirty="0"/>
              <a:t>لميثاق الأفريقي لرعاية حق الطفل والذي دخل حيز النفاذ عام 1999 </a:t>
            </a:r>
            <a:endParaRPr lang="en-US" dirty="0"/>
          </a:p>
          <a:p>
            <a:r>
              <a:rPr lang="ar-IQ" dirty="0"/>
              <a:t>ج- البروتوكول الملحق </a:t>
            </a:r>
            <a:r>
              <a:rPr lang="ar-IQ" dirty="0" err="1"/>
              <a:t>باالميثاق</a:t>
            </a:r>
            <a:r>
              <a:rPr lang="ar-IQ" dirty="0"/>
              <a:t> الافريقي لحقوق الانسان بشأن حقوق المرأة في أفريقيا، والاتفاقية الدولية لحماية ومساعدة النازحين في أفريقيا سميت </a:t>
            </a:r>
            <a:r>
              <a:rPr lang="ar-IQ" dirty="0" err="1"/>
              <a:t>با</a:t>
            </a:r>
            <a:r>
              <a:rPr lang="ar-IQ" dirty="0"/>
              <a:t> "اتفاقية كمبالا" عام 2009 </a:t>
            </a:r>
            <a:r>
              <a:rPr lang="ar-IQ" b="1" dirty="0"/>
              <a:t> </a:t>
            </a:r>
            <a:endParaRPr lang="en-US" dirty="0"/>
          </a:p>
          <a:p>
            <a:r>
              <a:rPr lang="ar-IQ" b="1" dirty="0"/>
              <a:t>4- المستوى العربي : </a:t>
            </a:r>
            <a:r>
              <a:rPr lang="ar-IQ" dirty="0"/>
              <a:t>أيضا على المستوى العربي عقدت عدة </a:t>
            </a:r>
            <a:r>
              <a:rPr lang="ar-IQ" dirty="0" err="1"/>
              <a:t>أتفاقيات</a:t>
            </a:r>
            <a:r>
              <a:rPr lang="ar-IQ" b="1" dirty="0"/>
              <a:t> </a:t>
            </a:r>
            <a:r>
              <a:rPr lang="ar-IQ" dirty="0"/>
              <a:t>وهي </a:t>
            </a:r>
            <a:r>
              <a:rPr lang="ar-IQ" b="1" dirty="0"/>
              <a:t>:</a:t>
            </a:r>
            <a:endParaRPr lang="en-US" dirty="0"/>
          </a:p>
          <a:p>
            <a:r>
              <a:rPr lang="ar-IQ" b="1" dirty="0"/>
              <a:t>أ- </a:t>
            </a:r>
            <a:r>
              <a:rPr lang="ar-IQ" dirty="0"/>
              <a:t>الاتفاقية الثقافية العربية لعام 1945  </a:t>
            </a:r>
            <a:endParaRPr lang="en-US" dirty="0"/>
          </a:p>
          <a:p>
            <a:r>
              <a:rPr lang="ar-IQ" dirty="0"/>
              <a:t>ب- ميثاق الوحدة الثقافية العربية عام ،1961</a:t>
            </a:r>
            <a:endParaRPr lang="en-US" dirty="0"/>
          </a:p>
          <a:p>
            <a:r>
              <a:rPr lang="ar-IQ" dirty="0"/>
              <a:t>ج- الميثاق العربي للعمل عام 1965، والميثاق الاقتصادي القومي العربي الصادر عن مؤتمر القمة العربي عام 1980، والميثاق الاجتماعي العربي الذي أصدره المؤتمر الأول لوزراء العرب للشؤون الاجتماعية عام 1980 </a:t>
            </a:r>
            <a:endParaRPr lang="en-US" dirty="0"/>
          </a:p>
          <a:p>
            <a:r>
              <a:rPr lang="ar-IQ" dirty="0"/>
              <a:t>د- ميثاق حقوق الطفل العربي المعتمد من قبل مجلس وزراء الشؤون الاجتماعية والعمل العرب في عام 1983</a:t>
            </a:r>
            <a:endParaRPr lang="en-US" dirty="0"/>
          </a:p>
          <a:p>
            <a:pPr marL="0" indent="0">
              <a:buNone/>
            </a:pPr>
            <a:endParaRPr lang="ar-IQ" dirty="0"/>
          </a:p>
        </p:txBody>
      </p:sp>
      <p:sp>
        <p:nvSpPr>
          <p:cNvPr id="4" name="مستطيل 3"/>
          <p:cNvSpPr/>
          <p:nvPr/>
        </p:nvSpPr>
        <p:spPr>
          <a:xfrm>
            <a:off x="2286000" y="-1326148"/>
            <a:ext cx="4572000" cy="369332"/>
          </a:xfrm>
          <a:prstGeom prst="rect">
            <a:avLst/>
          </a:prstGeom>
        </p:spPr>
        <p:txBody>
          <a:bodyPr>
            <a:spAutoFit/>
          </a:bodyPr>
          <a:lstStyle/>
          <a:p>
            <a:r>
              <a:rPr lang="ar-IQ" dirty="0"/>
              <a:t> </a:t>
            </a:r>
            <a:endParaRPr lang="en-US" dirty="0"/>
          </a:p>
        </p:txBody>
      </p:sp>
    </p:spTree>
    <p:extLst>
      <p:ext uri="{BB962C8B-B14F-4D97-AF65-F5344CB8AC3E}">
        <p14:creationId xmlns:p14="http://schemas.microsoft.com/office/powerpoint/2010/main" val="13513491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
            </a:r>
            <a:br>
              <a:rPr lang="en-US" dirty="0"/>
            </a:br>
            <a:r>
              <a:rPr lang="ar-IQ" b="1" dirty="0"/>
              <a:t>الإعلان العالمي لحقوق وحريات الإنسان</a:t>
            </a:r>
            <a:endParaRPr lang="en-US" dirty="0"/>
          </a:p>
        </p:txBody>
      </p:sp>
      <p:sp>
        <p:nvSpPr>
          <p:cNvPr id="3" name="عنصر نائب للمحتوى 2"/>
          <p:cNvSpPr>
            <a:spLocks noGrp="1"/>
          </p:cNvSpPr>
          <p:nvPr>
            <p:ph sz="quarter" idx="1"/>
          </p:nvPr>
        </p:nvSpPr>
        <p:spPr/>
        <p:txBody>
          <a:bodyPr>
            <a:normAutofit fontScale="85000" lnSpcReduction="20000"/>
          </a:bodyPr>
          <a:lstStyle/>
          <a:p>
            <a:r>
              <a:rPr lang="ar-IQ" b="1" dirty="0"/>
              <a:t> </a:t>
            </a:r>
            <a:r>
              <a:rPr lang="ar-IQ" dirty="0"/>
              <a:t> إذ تم في 10 كانون الأول سنة 1948 اعتماد الجمعية العامة للأمم المتحدة الإعلان  العالمي لحقوق الإنسان وأصدرته وطلبت من الدول الأعضاء أن تدعو لنص الإعلان وتعمل على نشرة وتوزيعه وشرحه ولاسيما في المدارس والمعاهد والجامعات لان هذا الحدث يعد هاما في تاريخ البشرية وجاء ت العبارة الشهيرة لهذا الإعلان (( يولد جميع الناس متمتعين بحقوق متساوية غير قابلة للتصرف وحريات أساسية )) .</a:t>
            </a:r>
            <a:endParaRPr lang="en-US" dirty="0"/>
          </a:p>
          <a:p>
            <a:r>
              <a:rPr lang="ar-IQ" b="1" dirty="0"/>
              <a:t>     ولذلك نذكر أهم هذه الحقوق التي نادت بها هذه الجمعية مرتبه بحسب ورود المواد فيها وكالاتي .</a:t>
            </a:r>
            <a:endParaRPr lang="en-US" dirty="0"/>
          </a:p>
          <a:p>
            <a:r>
              <a:rPr lang="ar-IQ" b="1" dirty="0"/>
              <a:t>المادة 1:- </a:t>
            </a:r>
            <a:r>
              <a:rPr lang="ar-IQ" dirty="0"/>
              <a:t>يولد جميع الناس أحرارا متساوين في الكرامة والحقوق وقد وهبوا عقلا  وضميرا وعليهم أن يعامل احدهم الأخر بروح الإخاء . </a:t>
            </a:r>
            <a:endParaRPr lang="en-US" dirty="0"/>
          </a:p>
          <a:p>
            <a:r>
              <a:rPr lang="ar-IQ" b="1" dirty="0"/>
              <a:t>المادة 2 :-</a:t>
            </a:r>
            <a:r>
              <a:rPr lang="ar-IQ" dirty="0"/>
              <a:t> لكل إنسان التمتع بكافة الحقوق والحريات الواردة في هذا الإعلان ودون تمييز في اللون أو العنصر أو الجنس أو اللغة أو الدين أو حتى الرأي السياسي .</a:t>
            </a:r>
            <a:endParaRPr lang="en-US" dirty="0"/>
          </a:p>
          <a:p>
            <a:r>
              <a:rPr lang="ar-IQ" b="1" dirty="0"/>
              <a:t>المادة 3:-</a:t>
            </a:r>
            <a:r>
              <a:rPr lang="ar-IQ" dirty="0"/>
              <a:t> لكل فرد الحق في الحياة والحرية وسلامة الشخصية .  </a:t>
            </a:r>
            <a:endParaRPr lang="en-US" dirty="0"/>
          </a:p>
          <a:p>
            <a:r>
              <a:rPr lang="ar-IQ" b="1" dirty="0"/>
              <a:t>المادة 4 :-</a:t>
            </a:r>
            <a:r>
              <a:rPr lang="ar-IQ" dirty="0"/>
              <a:t> لا يجوز استرقاق أو استبعاد أي شخص ويحضر الاسترقاق وتجارته  بكافة إشكالها .</a:t>
            </a:r>
            <a:endParaRPr lang="en-US" dirty="0"/>
          </a:p>
          <a:p>
            <a:r>
              <a:rPr lang="ar-IQ" b="1" dirty="0"/>
              <a:t>المادة 5 :-</a:t>
            </a:r>
            <a:r>
              <a:rPr lang="ar-IQ" dirty="0"/>
              <a:t> لا يتعرض أي إنسان للتغريب والمعاملة القاسية أو الوحشية التي تحط من كرامته . </a:t>
            </a:r>
          </a:p>
        </p:txBody>
      </p:sp>
      <p:sp>
        <p:nvSpPr>
          <p:cNvPr id="5" name="مستطيل 4"/>
          <p:cNvSpPr/>
          <p:nvPr/>
        </p:nvSpPr>
        <p:spPr>
          <a:xfrm>
            <a:off x="2286000" y="-633650"/>
            <a:ext cx="5742384" cy="369332"/>
          </a:xfrm>
          <a:prstGeom prst="rect">
            <a:avLst/>
          </a:prstGeom>
        </p:spPr>
        <p:txBody>
          <a:bodyPr wrap="square">
            <a:spAutoFit/>
          </a:bodyPr>
          <a:lstStyle/>
          <a:p>
            <a:r>
              <a:rPr lang="ar-IQ" dirty="0"/>
              <a:t> إذ تم في </a:t>
            </a:r>
            <a:r>
              <a:rPr lang="ar-IQ" dirty="0" smtClean="0"/>
              <a:t>10.</a:t>
            </a:r>
            <a:endParaRPr lang="ar-IQ" dirty="0"/>
          </a:p>
        </p:txBody>
      </p:sp>
    </p:spTree>
    <p:extLst>
      <p:ext uri="{BB962C8B-B14F-4D97-AF65-F5344CB8AC3E}">
        <p14:creationId xmlns:p14="http://schemas.microsoft.com/office/powerpoint/2010/main" val="32503133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a:t/>
            </a:r>
            <a:br>
              <a:rPr lang="en-US" dirty="0"/>
            </a:br>
            <a:endParaRPr lang="ar-IQ" dirty="0"/>
          </a:p>
        </p:txBody>
      </p:sp>
      <p:sp>
        <p:nvSpPr>
          <p:cNvPr id="3" name="عنصر نائب للمحتوى 2"/>
          <p:cNvSpPr>
            <a:spLocks noGrp="1"/>
          </p:cNvSpPr>
          <p:nvPr>
            <p:ph sz="quarter" idx="1"/>
          </p:nvPr>
        </p:nvSpPr>
        <p:spPr/>
        <p:txBody>
          <a:bodyPr>
            <a:normAutofit/>
          </a:bodyPr>
          <a:lstStyle/>
          <a:p>
            <a:r>
              <a:rPr lang="ar-IQ" b="1" dirty="0"/>
              <a:t> </a:t>
            </a:r>
            <a:endParaRPr lang="ar-IQ" dirty="0"/>
          </a:p>
        </p:txBody>
      </p:sp>
      <p:sp>
        <p:nvSpPr>
          <p:cNvPr id="4" name="مستطيل 3"/>
          <p:cNvSpPr/>
          <p:nvPr/>
        </p:nvSpPr>
        <p:spPr>
          <a:xfrm>
            <a:off x="1043608" y="1424965"/>
            <a:ext cx="7200800" cy="4524315"/>
          </a:xfrm>
          <a:prstGeom prst="rect">
            <a:avLst/>
          </a:prstGeom>
        </p:spPr>
        <p:txBody>
          <a:bodyPr wrap="square">
            <a:spAutoFit/>
          </a:bodyPr>
          <a:lstStyle/>
          <a:p>
            <a:r>
              <a:rPr lang="ar-IQ" b="1" dirty="0"/>
              <a:t>المادة 6:- </a:t>
            </a:r>
            <a:r>
              <a:rPr lang="ar-IQ" dirty="0"/>
              <a:t>لكل إنسان أينما وجد الحق في أن يعرف بشخصية قانونية</a:t>
            </a:r>
            <a:r>
              <a:rPr lang="ar-IQ" b="1" dirty="0"/>
              <a:t> .  </a:t>
            </a:r>
            <a:endParaRPr lang="en-US" dirty="0"/>
          </a:p>
          <a:p>
            <a:r>
              <a:rPr lang="ar-IQ" b="1" dirty="0"/>
              <a:t>المادة 7:-</a:t>
            </a:r>
            <a:r>
              <a:rPr lang="ar-IQ" dirty="0"/>
              <a:t> كل</a:t>
            </a:r>
            <a:r>
              <a:rPr lang="ar-IQ" b="1" dirty="0"/>
              <a:t> </a:t>
            </a:r>
            <a:r>
              <a:rPr lang="ar-IQ" dirty="0"/>
              <a:t>الناس سواسية أمام القانون ولهم الحق في التمتع بحماية متكافئة دون تمييز</a:t>
            </a:r>
            <a:r>
              <a:rPr lang="ar-IQ" b="1" dirty="0"/>
              <a:t> . </a:t>
            </a:r>
            <a:endParaRPr lang="en-US" dirty="0"/>
          </a:p>
          <a:p>
            <a:r>
              <a:rPr lang="ar-IQ" b="1" dirty="0"/>
              <a:t>المادة 8 :-  </a:t>
            </a:r>
            <a:r>
              <a:rPr lang="ar-IQ" dirty="0"/>
              <a:t>كل إنسان له الحق باللجوء إلى المحاكم الوطنية لإنصافه من أعمال فيها</a:t>
            </a:r>
            <a:r>
              <a:rPr lang="ar-IQ" b="1" dirty="0"/>
              <a:t> </a:t>
            </a:r>
            <a:r>
              <a:rPr lang="ar-IQ" dirty="0"/>
              <a:t>اعتداء على حقوقه الأساسية</a:t>
            </a:r>
            <a:r>
              <a:rPr lang="ar-IQ" b="1" dirty="0"/>
              <a:t> . </a:t>
            </a:r>
            <a:endParaRPr lang="en-US" dirty="0"/>
          </a:p>
          <a:p>
            <a:r>
              <a:rPr lang="ar-IQ" b="1" dirty="0"/>
              <a:t>المادة 9:-</a:t>
            </a:r>
            <a:r>
              <a:rPr lang="ar-IQ" dirty="0"/>
              <a:t> ولا يجوز القبض على أي إنسان أو حجزه أو نفيه تعسفا وظلماً</a:t>
            </a:r>
            <a:r>
              <a:rPr lang="ar-IQ" b="1" dirty="0"/>
              <a:t> </a:t>
            </a:r>
            <a:r>
              <a:rPr lang="ar-IQ" dirty="0"/>
              <a:t>.</a:t>
            </a:r>
            <a:endParaRPr lang="en-US" dirty="0"/>
          </a:p>
          <a:p>
            <a:r>
              <a:rPr lang="ar-IQ" b="1" dirty="0"/>
              <a:t>المادة 10:- </a:t>
            </a:r>
            <a:r>
              <a:rPr lang="ar-IQ" dirty="0"/>
              <a:t>لكل فرد الحق في النظر إلى قضيته أمام محكمة مستقلة نزيهة نظراً عادلاً علنياً  للفصل في حقوقه والتزاماته وأية تهمة جنائية توجه إلية</a:t>
            </a:r>
            <a:r>
              <a:rPr lang="ar-IQ" b="1" dirty="0"/>
              <a:t> . </a:t>
            </a:r>
            <a:endParaRPr lang="en-US" dirty="0"/>
          </a:p>
          <a:p>
            <a:r>
              <a:rPr lang="ar-IQ" b="1" dirty="0"/>
              <a:t>المادة 11 :- </a:t>
            </a:r>
            <a:r>
              <a:rPr lang="ar-IQ" dirty="0"/>
              <a:t>كل متهم بجريمة يعتبر بريئا حتى تثبت أدانته . لا يدان أي شخص جراء أداء عمل أو الامتناع عن أداء العمل ،إلا إذا كان جرما وفق القانون الوطني والدولي</a:t>
            </a:r>
            <a:endParaRPr lang="en-US" dirty="0"/>
          </a:p>
          <a:p>
            <a:r>
              <a:rPr lang="ar-IQ" b="1" dirty="0"/>
              <a:t>  </a:t>
            </a:r>
            <a:endParaRPr lang="en-US" dirty="0"/>
          </a:p>
          <a:p>
            <a:r>
              <a:rPr lang="ar-IQ" b="1" dirty="0"/>
              <a:t>المادة 12:-</a:t>
            </a:r>
            <a:r>
              <a:rPr lang="ar-IQ" dirty="0"/>
              <a:t> لا يتعرض احد لتدخل تعسفي في حياته الخاصة أو أسرته أو مسكنه أو مراسلاته أو لحملات على شرفه أو سمعته ...الخ .</a:t>
            </a:r>
            <a:endParaRPr lang="en-US" dirty="0"/>
          </a:p>
          <a:p>
            <a:r>
              <a:rPr lang="ar-IQ" b="1" dirty="0"/>
              <a:t>المادة 13:- </a:t>
            </a:r>
            <a:r>
              <a:rPr lang="ar-IQ" dirty="0"/>
              <a:t>لكل شخص حق التنقل واختيار محل إقامته داخل البلد أو خارج حدوده . يحق له مغادرة البلد والعودة إليه .</a:t>
            </a:r>
            <a:endParaRPr lang="en-US" dirty="0"/>
          </a:p>
          <a:p>
            <a:r>
              <a:rPr lang="ar-IQ" b="1" dirty="0"/>
              <a:t>المادة 14 :- </a:t>
            </a:r>
            <a:r>
              <a:rPr lang="ar-IQ" dirty="0"/>
              <a:t>لكل فرد حق اللجوء إلى بلاد أخرى هربا من الاضطهاد . لانتفع من هذا الحق من قدم للمحاكمة في جرائم غير سياسية  أو أعمال نتناقض مواثيق الأمم المتحدة</a:t>
            </a:r>
            <a:endParaRPr lang="en-US" dirty="0"/>
          </a:p>
        </p:txBody>
      </p:sp>
    </p:spTree>
    <p:extLst>
      <p:ext uri="{BB962C8B-B14F-4D97-AF65-F5344CB8AC3E}">
        <p14:creationId xmlns:p14="http://schemas.microsoft.com/office/powerpoint/2010/main" val="32503133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1438</TotalTime>
  <Words>662</Words>
  <Application>Microsoft Office PowerPoint</Application>
  <PresentationFormat>عرض على الشاشة (3:4)‏</PresentationFormat>
  <Paragraphs>79</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مشربية</vt:lpstr>
      <vt:lpstr>المحاضرة الرابعة/ العهدين الدوليين الخاصين بحقوق الانسان</vt:lpstr>
      <vt:lpstr> </vt:lpstr>
      <vt:lpstr>  المواثيق الاقليمية والتشريعات الوطنية </vt:lpstr>
      <vt:lpstr>عرض تقديمي في PowerPoint</vt:lpstr>
      <vt:lpstr>أولاً: الراتب الوظيفي:      أن علاقة الموظف بالدولة تقوم على أساس تنظيمي، أي منظمة في أطار قوانين الخدمة المدنية، فأن الموظف يعتمد بالدرجة الأساس في تدبير شؤون حياته المادية على على ما تقدمه له الدولة من راتب يواجه به متطلبات حياته المختلفة. ويتمثل هذا الراتب عادة بمبلغ من المال يتقاضاه الموظف شهرياً وبصورة دورية مستمرة وذلك لقاء انقطاعه للعمل في خدمة الوظيفية التي يشغلها. وغالباً ما ينصرف مدلول الراتب إلى مايتقاضاه الموظف شهرياً ويتدرج بالزيادات السنوية (العلاوات) أو الترفيع، وذلك من راتب الحد الأدنى للوظيفة التي عين فيها إلى حد الراتب الأقصى لها، ويطلق عليه عادةً (الراتب الاسمي) أو (الراتب الأساس). ويستحق الموظف راتبه الوظيفي من تاريخ مباشرته في وظيفته وليس من تاريخ التعيين، وهذا ماأكدت عليه الفقرة (1) من المادة (16) من قانون الخدمة المدنية رقم (24) لسنة 1960 النافذ علماً أن المشرع العراقي قد حدد أسس تحديد الرواتب في المادة (4) من قانون رواتب موظفي الدولة والقطاع العام رقم (22) لسنة 2008 المعدل بالقانون رقم (103) لسنة 2012، وذلك في ضوء الشهادات الدراسية التي يحملها الموظف ومدة ممارسة الموظف للوظيفة التي تخوله شهادته ممارستها.. كما إن المادة (3) من القانون ذاته حددت درجات الموظفين وعلاواتهم السنوية ومدد ترفيعاتهم وكما هو موضح في الجدول التالي..      أولاً: الراتب الوظيفي:      أن علاقة الموظف بالدولة تقوم على أساس تنظيمي، أي منظمة في أطار قوانين الخدمة المدنية، فأن الموظف يعتمد بالدرجة الأساس في تدبير شؤون حياته المادية على على ما تقدمه له الدولة من راتب يواجه به متطلبات حياته المختلفة. ويتمثل هذا الراتب عادة بمبلغ من المال يتقاضاه الموظف شهرياً وبصورة دورية مستمرة وذلك لقاء انقطاعه للعمل في خدمة الوظيفية التي يشغلها. وغالباً ما ينصرف مدلول الراتب إلى مايتقاضاه الموظف شهرياً ويتدرج بالزيادات السنوية (العلاوات) أو الترفيع، وذلك من راتب الحد الأدنى للوظيفة التي عين فيها إلى حد الراتب الأقصى لها، ويطلق عليه عادةً (الراتب الاسمي) أو (الراتب الأساس). ويستحق الموظف راتبه الوظيفي من تاريخ مباشرته في وظيفته وليس من تاريخ التعيين، وهذا ماأكدت عليه الفقرة (1) من المادة (16) من قانون الخدمة المدنية رقم (24) لسنة 1960 النافذ علماً أن المشرع العراقي قد حدد أسس تحديد الرواتب في المادة (4) من قانون رواتب موظفي الدولة والقطاع العام رقم (22) لسنة 2008 المعدل بالقانون رقم (103) لسنة 2012، وذلك في ضوء الشهادات الدراسية التي يحملها الموظف ومدة ممارسة الموظف للوظيفة التي تخوله شهادته ممارستها.. كما إن المادة (3) من القانون ذاته حددت درجات الموظفين وعلاواتهم السنوية ومدد ترفيعاتهم وكما هو موضح في الجدول التالي..           </vt:lpstr>
      <vt:lpstr> </vt:lpstr>
      <vt:lpstr> </vt:lpstr>
      <vt:lpstr> الإعلان العالمي لحقوق وحريات الإنسان</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جمهورية العراق                                                                                       وزارة التعليم العالي والبحث العلمي    جامعة ديالى    كلية الادارة والاقتصاد     قسم الادارة العامة</dc:title>
  <dc:creator>DELL</dc:creator>
  <cp:lastModifiedBy>DELL</cp:lastModifiedBy>
  <cp:revision>82</cp:revision>
  <dcterms:created xsi:type="dcterms:W3CDTF">2019-04-03T08:00:36Z</dcterms:created>
  <dcterms:modified xsi:type="dcterms:W3CDTF">2019-12-18T08:53:22Z</dcterms:modified>
</cp:coreProperties>
</file>